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94" r:id="rId2"/>
    <p:sldId id="440" r:id="rId3"/>
    <p:sldId id="441" r:id="rId4"/>
    <p:sldId id="442" r:id="rId5"/>
    <p:sldId id="443" r:id="rId6"/>
    <p:sldId id="444" r:id="rId7"/>
    <p:sldId id="450" r:id="rId8"/>
    <p:sldId id="451" r:id="rId9"/>
    <p:sldId id="437" r:id="rId10"/>
    <p:sldId id="446" r:id="rId11"/>
    <p:sldId id="449" r:id="rId12"/>
    <p:sldId id="448" r:id="rId13"/>
    <p:sldId id="447" r:id="rId14"/>
    <p:sldId id="445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52" autoAdjust="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22" y="-84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7" tIns="46819" rIns="93637" bIns="46819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r>
              <a:rPr lang="en-US"/>
              <a:t>Preparing the Patient_Expectations, </a:t>
            </a:r>
          </a:p>
          <a:p>
            <a:r>
              <a:rPr lang="en-US"/>
              <a:t>Myths &amp; Misconceptions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7" tIns="46819" rIns="93637" bIns="46819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r>
              <a:rPr lang="en-US"/>
              <a:t>10/20/12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7" tIns="46819" rIns="93637" bIns="46819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r>
              <a:rPr lang="en-US"/>
              <a:t>Max Shapiro, PhD   maxshapiro@maxshapiro.net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7" tIns="46819" rIns="93637" bIns="46819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05678EFE-EFCE-4F73-8AF2-0FC7A2D132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r>
              <a:rPr lang="en-US"/>
              <a:t>Hypnosis in Pediatric Care: MGH  February 12, 2007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fld id="{B630A767-1612-40BE-B865-99BCBA374CF1}" type="datetime1">
              <a:rPr lang="en-US"/>
              <a:pPr/>
              <a:t>10/20/2012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r>
              <a:rPr lang="en-US"/>
              <a:t>Max Shapiro, PhD   maxshapiro@maxshapiro.net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fld id="{2F26F524-1E4D-4E65-8DB6-B052B04522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107" charset="0"/>
        <a:ea typeface="ＭＳ Ｐゴシック" pitchFamily="-107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107" charset="0"/>
        <a:ea typeface="ＭＳ Ｐゴシック" pitchFamily="-107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107" charset="0"/>
        <a:ea typeface="ＭＳ Ｐゴシック" pitchFamily="-107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107" charset="0"/>
        <a:ea typeface="ＭＳ Ｐゴシック" pitchFamily="-107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Hypnosis in Pediatric Care: MGH  February 12, 2007 </a:t>
            </a:r>
          </a:p>
        </p:txBody>
      </p:sp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Max Shapiro, PhD   maxshapiro@maxshapiro.net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65D93-10B0-44E3-A4A6-5B4EA6393B03}" type="slidenum">
              <a:rPr lang="en-US"/>
              <a:pPr/>
              <a:t>1</a:t>
            </a:fld>
            <a:endParaRPr lang="en-US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Narrow" pitchFamily="34" charset="0"/>
                <a:ea typeface="ＭＳ Ｐゴシック"/>
                <a:cs typeface="ＭＳ Ｐゴシック"/>
              </a:rPr>
              <a:t>Goal: To learn to use hypnosis in your day to day practice on May 7</a:t>
            </a:r>
            <a:r>
              <a:rPr lang="en-US" baseline="30000" smtClean="0">
                <a:latin typeface="Arial Narrow" pitchFamily="34" charset="0"/>
                <a:ea typeface="ＭＳ Ｐゴシック"/>
                <a:cs typeface="ＭＳ Ｐゴシック"/>
              </a:rPr>
              <a:t>th</a:t>
            </a:r>
            <a:r>
              <a:rPr lang="en-US" smtClean="0">
                <a:latin typeface="Arial Narrow" pitchFamily="34" charset="0"/>
                <a:ea typeface="ＭＳ Ｐゴシック"/>
                <a:cs typeface="ＭＳ Ｐゴシック"/>
              </a:rPr>
              <a:t>!</a:t>
            </a:r>
          </a:p>
          <a:p>
            <a:pPr eaLnBrk="1" hangingPunct="1"/>
            <a:endParaRPr lang="en-US" smtClean="0">
              <a:latin typeface="Arial Narrow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B010C-D152-49B4-9BE9-889BD9D36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08FAB-56F6-498A-946A-C330850BB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96ED5-CC98-471D-88E2-5DE75D9C7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AC6FD-E65B-48D1-B17E-97AD77C39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C9062-7CCC-4324-A8A9-E2FEA93AA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0C1A0-C3C5-4E53-8E93-9271575A8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46D4-AAE6-4B83-BEF8-20B22F0BB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62801-7422-48E2-93A2-05C0F2B9B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BFB31-7B0C-46E6-AC3A-4E182FC16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4C620-6049-407D-B6B4-BB8E8D30D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24B0A-B089-4B33-BAF5-FB938263B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charset="0"/>
              </a:defRPr>
            </a:lvl1pPr>
          </a:lstStyle>
          <a:p>
            <a:pPr>
              <a:defRPr/>
            </a:pPr>
            <a:fld id="{F61513CF-ABDE-4B80-80FB-05C260E23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1447800"/>
          </a:xfrm>
        </p:spPr>
        <p:txBody>
          <a:bodyPr/>
          <a:lstStyle/>
          <a:p>
            <a:pPr eaLnBrk="1" hangingPunct="1"/>
            <a:r>
              <a:rPr lang="en-US" sz="3600" b="1" smtClean="0">
                <a:ea typeface="ＭＳ Ｐゴシック"/>
                <a:cs typeface="ＭＳ Ｐゴシック"/>
              </a:rPr>
              <a:t> Preparing the Patient </a:t>
            </a:r>
            <a:br>
              <a:rPr lang="en-US" sz="3600" b="1" smtClean="0">
                <a:ea typeface="ＭＳ Ｐゴシック"/>
                <a:cs typeface="ＭＳ Ｐゴシック"/>
              </a:rPr>
            </a:br>
            <a:r>
              <a:rPr lang="en-US" sz="3600" b="1" smtClean="0">
                <a:ea typeface="ＭＳ Ｐゴシック"/>
                <a:cs typeface="ＭＳ Ｐゴシック"/>
              </a:rPr>
              <a:t>and Professional Practice</a:t>
            </a:r>
            <a:br>
              <a:rPr lang="en-US" sz="3600" b="1" smtClean="0">
                <a:ea typeface="ＭＳ Ｐゴシック"/>
                <a:cs typeface="ＭＳ Ｐゴシック"/>
              </a:rPr>
            </a:br>
            <a:endParaRPr lang="en-US" sz="3600" b="1" smtClean="0">
              <a:ea typeface="ＭＳ Ｐゴシック"/>
              <a:cs typeface="ＭＳ Ｐゴシック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209800"/>
            <a:ext cx="6400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i="1" smtClean="0">
                <a:ea typeface="ＭＳ Ｐゴシック"/>
                <a:cs typeface="ＭＳ Ｐゴシック"/>
              </a:rPr>
              <a:t>Max P Shapiro, PhD</a:t>
            </a:r>
          </a:p>
          <a:p>
            <a:pPr eaLnBrk="1" hangingPunct="1">
              <a:lnSpc>
                <a:spcPct val="80000"/>
              </a:lnSpc>
            </a:pPr>
            <a:endParaRPr lang="en-US" sz="2400" b="1" i="1" u="sng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endParaRPr lang="en-US" sz="2400" b="1" i="1" u="sng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i="1" u="sng" smtClean="0">
                <a:ea typeface="ＭＳ Ｐゴシック"/>
                <a:cs typeface="ＭＳ Ｐゴシック"/>
              </a:rPr>
              <a:t>NESCH Basic Workshop</a:t>
            </a:r>
            <a:endParaRPr lang="en-US" sz="2800" i="1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i="1" smtClean="0">
                <a:ea typeface="ＭＳ Ｐゴシック"/>
                <a:cs typeface="ＭＳ Ｐゴシック"/>
              </a:rPr>
              <a:t>October 20, 2012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 smtClean="0">
                <a:ea typeface="ＭＳ Ｐゴシック"/>
                <a:cs typeface="ＭＳ Ｐゴシック"/>
              </a:rPr>
              <a:t>Newton, 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en-US" sz="6000" smtClean="0">
                <a:ea typeface="ＭＳ Ｐゴシック"/>
                <a:cs typeface="ＭＳ Ｐゴシック"/>
              </a:rPr>
              <a:t/>
            </a:r>
            <a:br>
              <a:rPr lang="en-US" sz="6000" smtClean="0">
                <a:ea typeface="ＭＳ Ｐゴシック"/>
                <a:cs typeface="ＭＳ Ｐゴシック"/>
              </a:rPr>
            </a:br>
            <a:r>
              <a:rPr lang="en-US" sz="6000" smtClean="0">
                <a:ea typeface="ＭＳ Ｐゴシック"/>
                <a:cs typeface="ＭＳ Ｐゴシック"/>
              </a:rPr>
              <a:t/>
            </a:r>
            <a:br>
              <a:rPr lang="en-US" sz="6000" smtClean="0">
                <a:ea typeface="ＭＳ Ｐゴシック"/>
                <a:cs typeface="ＭＳ Ｐゴシック"/>
              </a:rPr>
            </a:br>
            <a:r>
              <a:rPr lang="en-US" sz="6000" smtClean="0">
                <a:ea typeface="ＭＳ Ｐゴシック"/>
                <a:cs typeface="ＭＳ Ｐゴシック"/>
              </a:rPr>
              <a:t>Professional Issues</a:t>
            </a:r>
            <a:br>
              <a:rPr lang="en-US" sz="6000" smtClean="0">
                <a:ea typeface="ＭＳ Ｐゴシック"/>
                <a:cs typeface="ＭＳ Ｐゴシック"/>
              </a:rPr>
            </a:br>
            <a:endParaRPr lang="en-US" sz="6000" smtClean="0">
              <a:ea typeface="ＭＳ Ｐゴシック"/>
              <a:cs typeface="ＭＳ Ｐゴシック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US" sz="4000" i="1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</a:pPr>
            <a:endParaRPr lang="en-US" sz="4000" i="1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4000" i="1" smtClean="0">
                <a:ea typeface="ＭＳ Ｐゴシック"/>
                <a:cs typeface="ＭＳ Ｐゴシック"/>
              </a:rPr>
              <a:t>Max P Shapiro, PhD</a:t>
            </a:r>
          </a:p>
          <a:p>
            <a:pPr algn="ctr" eaLnBrk="1" hangingPunct="1">
              <a:lnSpc>
                <a:spcPct val="80000"/>
              </a:lnSpc>
            </a:pPr>
            <a:endParaRPr lang="en-US" sz="2800" b="1" i="1" u="sng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</a:pPr>
            <a:endParaRPr lang="en-US" sz="2800" b="1" i="1" u="sng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i="1" u="sng" smtClean="0">
                <a:ea typeface="ＭＳ Ｐゴシック"/>
                <a:cs typeface="ＭＳ Ｐゴシック"/>
              </a:rPr>
              <a:t>NESCH Basic Workshop</a:t>
            </a:r>
            <a:endParaRPr lang="en-US" i="1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i="1" smtClean="0">
                <a:ea typeface="ＭＳ Ｐゴシック"/>
                <a:cs typeface="ＭＳ Ｐゴシック"/>
              </a:rPr>
              <a:t>October 21, 2012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i="1" smtClean="0">
                <a:ea typeface="ＭＳ Ｐゴシック"/>
                <a:cs typeface="ＭＳ Ｐゴシック"/>
              </a:rPr>
              <a:t>Newton, MA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Organizations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SCEH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ASCH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Regional Societies: NESCH et. al.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Boards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Certification</a:t>
            </a: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Your Individual Path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The more you do, the more success you’ll enjoy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Use with your own patients in focal ways</a:t>
            </a:r>
          </a:p>
          <a:p>
            <a:pPr lvl="1"/>
            <a:r>
              <a:rPr lang="en-US" smtClean="0">
                <a:ea typeface="ＭＳ Ｐゴシック"/>
              </a:rPr>
              <a:t>Stress management, Pain Management, </a:t>
            </a:r>
          </a:p>
          <a:p>
            <a:pPr lvl="1"/>
            <a:r>
              <a:rPr lang="en-US" smtClean="0">
                <a:ea typeface="ＭＳ Ｐゴシック"/>
              </a:rPr>
              <a:t>Optimizing Relaxation Training</a:t>
            </a:r>
          </a:p>
          <a:p>
            <a:pPr lvl="1"/>
            <a:r>
              <a:rPr lang="en-US" smtClean="0">
                <a:ea typeface="ＭＳ Ｐゴシック"/>
              </a:rPr>
              <a:t>Encourage curiosity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Family / Friends / Etc</a:t>
            </a:r>
          </a:p>
          <a:p>
            <a:pPr lvl="1"/>
            <a:r>
              <a:rPr lang="en-US" smtClean="0">
                <a:ea typeface="ＭＳ Ｐゴシック"/>
              </a:rPr>
              <a:t>But remember,  it intensifies relationship</a:t>
            </a:r>
          </a:p>
          <a:p>
            <a:pPr lvl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Your Path (cont.)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Mentoring: You forge the learning contract</a:t>
            </a:r>
          </a:p>
          <a:p>
            <a:pPr lvl="1"/>
            <a:r>
              <a:rPr lang="en-US" smtClean="0">
                <a:ea typeface="ＭＳ Ｐゴシック"/>
              </a:rPr>
              <a:t>Range: weekly ----- PRN 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Workshops: eg., Dec 4</a:t>
            </a:r>
            <a:r>
              <a:rPr lang="en-US" baseline="30000" smtClean="0">
                <a:ea typeface="ＭＳ Ｐゴシック"/>
                <a:cs typeface="ＭＳ Ｐゴシック"/>
              </a:rPr>
              <a:t>th</a:t>
            </a:r>
            <a:r>
              <a:rPr lang="en-US" smtClean="0">
                <a:ea typeface="ＭＳ Ｐゴシック"/>
                <a:cs typeface="ＭＳ Ｐゴシック"/>
              </a:rPr>
              <a:t> (Wark: Alert Hypnosis)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Annual Meetings: SCEH / ASCH / ISH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Regional Meetings: ASCH / NESCH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NESCH Membership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Faculty Gift:  Free Membership thru Dec 2013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Attend Quarterly Educational Meetings Sun AM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Attend Monthly Seminars / Study Groups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Preparing the Patient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/>
                <a:cs typeface="ＭＳ Ｐゴシック"/>
              </a:rPr>
              <a:t>Usual work-up, esp., GOALS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/>
                <a:cs typeface="ＭＳ Ｐゴシック"/>
              </a:rPr>
              <a:t>Assess prior experience &amp; expectations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/>
                <a:cs typeface="ＭＳ Ｐゴシック"/>
              </a:rPr>
              <a:t>Dispel Myths &amp; Misconceptions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Self-control ?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( NB: total contol---POW, cults, hostage situations, etc.)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Awareness &amp; amnesia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Truth-serum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Memory as a recording ?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ea typeface="ＭＳ Ｐゴシック"/>
              <a:cs typeface="ＭＳ Ｐゴシック"/>
            </a:endParaRPr>
          </a:p>
          <a:p>
            <a:pPr lvl="1" eaLnBrk="1" hangingPunct="1">
              <a:lnSpc>
                <a:spcPct val="90000"/>
              </a:lnSpc>
            </a:pPr>
            <a:endParaRPr lang="en-US" smtClean="0">
              <a:ea typeface="ＭＳ Ｐゴシック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Preparing the Patient II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/>
                <a:cs typeface="ＭＳ Ｐゴシック"/>
              </a:rPr>
              <a:t>Defining Hypnosis for the Patient: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“ a state of inner absorption, concentration and focused attention”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changing the field of attention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broad </a:t>
            </a:r>
            <a:r>
              <a:rPr lang="en-US" smtClean="0">
                <a:ea typeface="ＭＳ Ｐゴシック"/>
                <a:sym typeface="Wingdings" pitchFamily="2" charset="2"/>
              </a:rPr>
              <a:t> narrow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flashlight </a:t>
            </a:r>
            <a:r>
              <a:rPr lang="en-US" smtClean="0">
                <a:ea typeface="ＭＳ Ｐゴシック"/>
                <a:sym typeface="Wingdings" pitchFamily="2" charset="2"/>
              </a:rPr>
              <a:t> laser ( NB: bare bulb in meditation)</a:t>
            </a:r>
            <a:endParaRPr lang="en-US" smtClean="0">
              <a:ea typeface="ＭＳ Ｐゴシック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/>
              </a:rPr>
              <a:t>like using a telescope or microscope– doesn’t change reality, but rather what you see and what it means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Preparing the Patient III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/>
                <a:cs typeface="ＭＳ Ｐゴシック"/>
              </a:rPr>
              <a:t>How hypnosis works: </a:t>
            </a:r>
          </a:p>
          <a:p>
            <a:pPr eaLnBrk="1" hangingPunct="1"/>
            <a:endParaRPr lang="en-US" sz="2800" smtClean="0">
              <a:ea typeface="ＭＳ Ｐゴシック"/>
              <a:cs typeface="ＭＳ Ｐゴシック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/>
                <a:cs typeface="ＭＳ Ｐゴシック"/>
              </a:rPr>
              <a:t>    1. Greater use of imagination</a:t>
            </a:r>
          </a:p>
          <a:p>
            <a:pPr eaLnBrk="1" hangingPunct="1">
              <a:buFontTx/>
              <a:buNone/>
            </a:pPr>
            <a:endParaRPr lang="en-US" sz="2800" smtClean="0">
              <a:ea typeface="ＭＳ Ｐゴシック"/>
              <a:cs typeface="ＭＳ Ｐゴシック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/>
                <a:cs typeface="ＭＳ Ｐゴシック"/>
              </a:rPr>
              <a:t>    2. Suggestion of useful sensations, feelings, ideas, images, etc.</a:t>
            </a:r>
          </a:p>
          <a:p>
            <a:pPr eaLnBrk="1" hangingPunct="1">
              <a:buFontTx/>
              <a:buNone/>
            </a:pPr>
            <a:endParaRPr lang="en-US" sz="2800" smtClean="0">
              <a:ea typeface="ＭＳ Ｐゴシック"/>
              <a:cs typeface="ＭＳ Ｐゴシック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/>
                <a:cs typeface="ＭＳ Ｐゴシック"/>
              </a:rPr>
              <a:t>    3. Exploration of inner life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Preparing the Patient IV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/>
                <a:cs typeface="ＭＳ Ｐゴシック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/>
                <a:cs typeface="ＭＳ Ｐゴシック"/>
              </a:rPr>
              <a:t>Hypnosis is an individualized experience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/>
              </a:rPr>
              <a:t>Differing degrees of aptitude in different areas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/>
              </a:rPr>
              <a:t>Different responses in different contexts: </a:t>
            </a:r>
            <a:r>
              <a:rPr lang="en-US" sz="2400" i="1" smtClean="0">
                <a:ea typeface="ＭＳ Ｐゴシック"/>
              </a:rPr>
              <a:t>i.e.,</a:t>
            </a:r>
            <a:r>
              <a:rPr lang="en-US" sz="2400" smtClean="0">
                <a:ea typeface="ＭＳ Ｐゴシック"/>
              </a:rPr>
              <a:t> relationship, problematic situation, expectation set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/>
                <a:cs typeface="ＭＳ Ｐゴシック"/>
              </a:rPr>
              <a:t>Possible frameworks: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/>
              </a:rPr>
              <a:t>Conscious vs. Unconscious activation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/>
              </a:rPr>
              <a:t>All hypnosis is based on your own inner abilities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ea typeface="ＭＳ Ｐゴシック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ea typeface="ＭＳ Ｐゴシック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Preparing the Patient V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Hetero- hypnosis  vs. self-hypnosis </a:t>
            </a:r>
          </a:p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Like learning to ride a bicycle </a:t>
            </a:r>
          </a:p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Suggestions only work if congruent for the patient</a:t>
            </a:r>
          </a:p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Go into trance ( “go inside”) only when in your own best interest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ＭＳ Ｐゴシック"/>
                <a:cs typeface="ＭＳ Ｐゴシック"/>
              </a:rPr>
              <a:t>Variables in Hypnotic Responsiveness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Setting &amp; Meaning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Relationship with Clinician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Individual’s Aptitude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Quality of Teaching / Coaching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Practice Effects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Domains of HYPNOSIS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Altered State of Consciousness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Hypnotic Relationship 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Socio-cognitive Variables: Expectations, Suggestions, etc.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/>
                <a:cs typeface="ＭＳ Ｐゴシック"/>
              </a:rPr>
              <a:t>The Different Dimensions of Hypnosis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a typeface="ＭＳ Ｐゴシック"/>
                <a:cs typeface="ＭＳ Ｐゴシック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a typeface="ＭＳ Ｐゴシック"/>
                <a:cs typeface="ＭＳ Ｐゴシック"/>
              </a:rPr>
              <a:t>    </a:t>
            </a:r>
            <a:r>
              <a:rPr lang="en-US" sz="2800" u="sng" smtClean="0">
                <a:ea typeface="ＭＳ Ｐゴシック"/>
                <a:cs typeface="ＭＳ Ｐゴシック"/>
              </a:rPr>
              <a:t>SENSORY</a:t>
            </a:r>
            <a:r>
              <a:rPr lang="en-US" sz="2800" smtClean="0">
                <a:ea typeface="ＭＳ Ｐゴシック"/>
                <a:cs typeface="ＭＳ Ｐゴシック"/>
              </a:rPr>
              <a:t> </a:t>
            </a:r>
            <a:r>
              <a:rPr lang="en-US" sz="2400" smtClean="0">
                <a:ea typeface="ＭＳ Ｐゴシック"/>
                <a:cs typeface="ＭＳ Ｐゴシック"/>
              </a:rPr>
              <a:t>◊ Alteration</a:t>
            </a:r>
            <a:r>
              <a:rPr lang="en-US" sz="2800" smtClean="0">
                <a:ea typeface="ＭＳ Ｐゴシック"/>
                <a:cs typeface="ＭＳ Ｐゴシック"/>
              </a:rPr>
              <a:t> </a:t>
            </a:r>
            <a:r>
              <a:rPr lang="en-US" sz="2400" smtClean="0">
                <a:ea typeface="ＭＳ Ｐゴシック"/>
                <a:cs typeface="ＭＳ Ｐゴシック"/>
              </a:rPr>
              <a:t>◊ Catalepsy  ◊ Dissociation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a typeface="ＭＳ Ｐゴシック"/>
                <a:cs typeface="ＭＳ Ｐゴシック"/>
              </a:rPr>
              <a:t>     ◊ Analgesia       ◊ Anesthesia    ◊ Hyperesthesia                               ◊ ± Sensory Construction  </a:t>
            </a:r>
            <a:r>
              <a:rPr lang="en-US" sz="2800" smtClean="0">
                <a:ea typeface="ＭＳ Ｐゴシック"/>
                <a:cs typeface="ＭＳ Ｐゴシック"/>
              </a:rPr>
              <a:t>◊ Ideosensory   ◊ Ideomotor</a:t>
            </a:r>
          </a:p>
          <a:p>
            <a:pPr eaLnBrk="1" hangingPunct="1">
              <a:lnSpc>
                <a:spcPct val="80000"/>
              </a:lnSpc>
            </a:pPr>
            <a:endParaRPr lang="en-US" sz="2800" u="sng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u="sng" smtClean="0">
                <a:ea typeface="ＭＳ Ｐゴシック"/>
                <a:cs typeface="ＭＳ Ｐゴシック"/>
              </a:rPr>
              <a:t>COGNITIVE</a:t>
            </a:r>
            <a:r>
              <a:rPr lang="en-US" sz="2800" smtClean="0">
                <a:ea typeface="ＭＳ Ｐゴシック"/>
                <a:cs typeface="ＭＳ Ｐゴシック"/>
              </a:rPr>
              <a:t> </a:t>
            </a:r>
            <a:r>
              <a:rPr lang="en-US" sz="2400" smtClean="0">
                <a:ea typeface="ＭＳ Ｐゴシック"/>
                <a:cs typeface="ＭＳ Ｐゴシック"/>
              </a:rPr>
              <a:t>◊ Age Progression   ◊ Age Regression                 ◊ Hypermnesia     ◊ Amnesia        ◊ Time Distortion                     ◊ Induced Dreams/Imagery</a:t>
            </a:r>
            <a:r>
              <a:rPr lang="en-US" sz="2800" smtClean="0">
                <a:ea typeface="ＭＳ Ｐゴシック"/>
                <a:cs typeface="ＭＳ Ｐゴシック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ea typeface="ＭＳ Ｐゴシック"/>
                <a:cs typeface="ＭＳ Ｐゴシック"/>
              </a:rPr>
              <a:t>   </a:t>
            </a:r>
            <a:endParaRPr lang="en-US" sz="2400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u="sng" smtClean="0">
                <a:ea typeface="ＭＳ Ｐゴシック"/>
                <a:cs typeface="ＭＳ Ｐゴシック"/>
              </a:rPr>
              <a:t>POST-HYPNOTIC EFFECT</a:t>
            </a:r>
            <a:r>
              <a:rPr lang="en-US" sz="2800" smtClean="0">
                <a:ea typeface="ＭＳ Ｐゴシック"/>
                <a:cs typeface="ＭＳ Ｐゴシック"/>
              </a:rPr>
              <a:t>S  </a:t>
            </a:r>
          </a:p>
          <a:p>
            <a:pPr eaLnBrk="1" hangingPunct="1">
              <a:lnSpc>
                <a:spcPct val="80000"/>
              </a:lnSpc>
            </a:pPr>
            <a:endParaRPr lang="en-US" sz="2800" u="sng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u="sng" smtClean="0">
                <a:ea typeface="ＭＳ Ｐゴシック"/>
                <a:cs typeface="ＭＳ Ｐゴシック"/>
              </a:rPr>
              <a:t>ALTERED MEANING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808080"/>
      </a:dk1>
      <a:lt1>
        <a:srgbClr val="FFFF00"/>
      </a:lt1>
      <a:dk2>
        <a:srgbClr val="0033CC"/>
      </a:dk2>
      <a:lt2>
        <a:srgbClr val="FFFF00"/>
      </a:lt2>
      <a:accent1>
        <a:srgbClr val="00CC99"/>
      </a:accent1>
      <a:accent2>
        <a:srgbClr val="3333CC"/>
      </a:accent2>
      <a:accent3>
        <a:srgbClr val="AAADE2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00"/>
        </a:lt1>
        <a:dk2>
          <a:srgbClr val="0033CC"/>
        </a:dk2>
        <a:lt2>
          <a:srgbClr val="FFFF00"/>
        </a:lt2>
        <a:accent1>
          <a:srgbClr val="00CC99"/>
        </a:accent1>
        <a:accent2>
          <a:srgbClr val="3333CC"/>
        </a:accent2>
        <a:accent3>
          <a:srgbClr val="AAADE2"/>
        </a:accent3>
        <a:accent4>
          <a:srgbClr val="DADA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15842</TotalTime>
  <Words>399</Words>
  <Application>Microsoft Macintosh PowerPoint</Application>
  <PresentationFormat>On-screen Show (4:3)</PresentationFormat>
  <Paragraphs>108</Paragraphs>
  <Slides>14</Slides>
  <Notes>1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Narrow</vt:lpstr>
      <vt:lpstr>Arial</vt:lpstr>
      <vt:lpstr>ＭＳ Ｐゴシック</vt:lpstr>
      <vt:lpstr>Wingdings</vt:lpstr>
      <vt:lpstr>Default Design</vt:lpstr>
      <vt:lpstr> Preparing the Patient  and Professional Practice </vt:lpstr>
      <vt:lpstr>Preparing the Patient</vt:lpstr>
      <vt:lpstr>Preparing the Patient II</vt:lpstr>
      <vt:lpstr>Preparing the Patient III</vt:lpstr>
      <vt:lpstr>Preparing the Patient IV</vt:lpstr>
      <vt:lpstr>Preparing the Patient V</vt:lpstr>
      <vt:lpstr>Variables in Hypnotic Responsiveness</vt:lpstr>
      <vt:lpstr>Domains of HYPNOSIS</vt:lpstr>
      <vt:lpstr>The Different Dimensions of Hypnosis </vt:lpstr>
      <vt:lpstr>  Professional Issues </vt:lpstr>
      <vt:lpstr>Organizations</vt:lpstr>
      <vt:lpstr>Your Individual Path</vt:lpstr>
      <vt:lpstr>Your Path (cont.)</vt:lpstr>
      <vt:lpstr>NESCH Membership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Hypnosis: What?</dc:title>
  <dc:creator>Max Shapiro</dc:creator>
  <cp:lastModifiedBy>DPH</cp:lastModifiedBy>
  <cp:revision>191</cp:revision>
  <dcterms:created xsi:type="dcterms:W3CDTF">2012-10-16T22:43:55Z</dcterms:created>
  <dcterms:modified xsi:type="dcterms:W3CDTF">2012-10-20T06:23:32Z</dcterms:modified>
</cp:coreProperties>
</file>